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643" y="3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4BADB-60A4-413E-B084-7E48868519CA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258DE-6474-470C-843E-6AC42EF3E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913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4BADB-60A4-413E-B084-7E48868519CA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258DE-6474-470C-843E-6AC42EF3E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148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4BADB-60A4-413E-B084-7E48868519CA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258DE-6474-470C-843E-6AC42EF3E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682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4BADB-60A4-413E-B084-7E48868519CA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258DE-6474-470C-843E-6AC42EF3E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555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4BADB-60A4-413E-B084-7E48868519CA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258DE-6474-470C-843E-6AC42EF3E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148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4BADB-60A4-413E-B084-7E48868519CA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258DE-6474-470C-843E-6AC42EF3E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233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4BADB-60A4-413E-B084-7E48868519CA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258DE-6474-470C-843E-6AC42EF3E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910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4BADB-60A4-413E-B084-7E48868519CA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258DE-6474-470C-843E-6AC42EF3E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372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4BADB-60A4-413E-B084-7E48868519CA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258DE-6474-470C-843E-6AC42EF3E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33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4BADB-60A4-413E-B084-7E48868519CA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258DE-6474-470C-843E-6AC42EF3E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827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4BADB-60A4-413E-B084-7E48868519CA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258DE-6474-470C-843E-6AC42EF3E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093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4BADB-60A4-413E-B084-7E48868519CA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258DE-6474-470C-843E-6AC42EF3E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664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76201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Next generation MEMS platform</a:t>
            </a:r>
          </a:p>
        </p:txBody>
      </p:sp>
      <p:grpSp>
        <p:nvGrpSpPr>
          <p:cNvPr id="202754" name="Group 2"/>
          <p:cNvGrpSpPr>
            <a:grpSpLocks/>
          </p:cNvGrpSpPr>
          <p:nvPr/>
        </p:nvGrpSpPr>
        <p:grpSpPr bwMode="auto">
          <a:xfrm>
            <a:off x="308619" y="-87540"/>
            <a:ext cx="7414928" cy="5518828"/>
            <a:chOff x="1451" y="1129"/>
            <a:chExt cx="9145" cy="6643"/>
          </a:xfrm>
        </p:grpSpPr>
        <p:grpSp>
          <p:nvGrpSpPr>
            <p:cNvPr id="202755" name="Group 3"/>
            <p:cNvGrpSpPr>
              <a:grpSpLocks/>
            </p:cNvGrpSpPr>
            <p:nvPr/>
          </p:nvGrpSpPr>
          <p:grpSpPr bwMode="auto">
            <a:xfrm>
              <a:off x="1567" y="2693"/>
              <a:ext cx="8322" cy="5079"/>
              <a:chOff x="3213" y="4975"/>
              <a:chExt cx="8322" cy="5079"/>
            </a:xfrm>
          </p:grpSpPr>
          <p:sp>
            <p:nvSpPr>
              <p:cNvPr id="202756" name="Rectangle 4"/>
              <p:cNvSpPr>
                <a:spLocks noChangeArrowheads="1"/>
              </p:cNvSpPr>
              <p:nvPr/>
            </p:nvSpPr>
            <p:spPr bwMode="auto">
              <a:xfrm rot="5400000">
                <a:off x="3956" y="4232"/>
                <a:ext cx="2655" cy="4142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2758" name="Oval 6"/>
              <p:cNvSpPr>
                <a:spLocks noChangeArrowheads="1"/>
              </p:cNvSpPr>
              <p:nvPr/>
            </p:nvSpPr>
            <p:spPr bwMode="auto">
              <a:xfrm rot="5400000">
                <a:off x="3930" y="5060"/>
                <a:ext cx="2475" cy="249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02759" name="Group 7"/>
              <p:cNvGrpSpPr>
                <a:grpSpLocks/>
              </p:cNvGrpSpPr>
              <p:nvPr/>
            </p:nvGrpSpPr>
            <p:grpSpPr bwMode="auto">
              <a:xfrm rot="5400000">
                <a:off x="5925" y="5437"/>
                <a:ext cx="143" cy="1757"/>
                <a:chOff x="5115" y="3285"/>
                <a:chExt cx="143" cy="1757"/>
              </a:xfrm>
            </p:grpSpPr>
            <p:sp>
              <p:nvSpPr>
                <p:cNvPr id="202760" name="Oval 8"/>
                <p:cNvSpPr>
                  <a:spLocks noChangeArrowheads="1"/>
                </p:cNvSpPr>
                <p:nvPr/>
              </p:nvSpPr>
              <p:spPr bwMode="auto">
                <a:xfrm>
                  <a:off x="5115" y="3990"/>
                  <a:ext cx="143" cy="143"/>
                </a:xfrm>
                <a:prstGeom prst="ellipse">
                  <a:avLst/>
                </a:prstGeom>
                <a:solidFill>
                  <a:srgbClr val="FFFF00"/>
                </a:solidFill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761" name="Oval 9"/>
                <p:cNvSpPr>
                  <a:spLocks noChangeArrowheads="1"/>
                </p:cNvSpPr>
                <p:nvPr/>
              </p:nvSpPr>
              <p:spPr bwMode="auto">
                <a:xfrm>
                  <a:off x="5115" y="3517"/>
                  <a:ext cx="143" cy="143"/>
                </a:xfrm>
                <a:prstGeom prst="ellipse">
                  <a:avLst/>
                </a:prstGeom>
                <a:solidFill>
                  <a:srgbClr val="FFFF00"/>
                </a:solidFill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762" name="Oval 10"/>
                <p:cNvSpPr>
                  <a:spLocks noChangeArrowheads="1"/>
                </p:cNvSpPr>
                <p:nvPr/>
              </p:nvSpPr>
              <p:spPr bwMode="auto">
                <a:xfrm>
                  <a:off x="5115" y="3757"/>
                  <a:ext cx="143" cy="143"/>
                </a:xfrm>
                <a:prstGeom prst="ellipse">
                  <a:avLst/>
                </a:prstGeom>
                <a:solidFill>
                  <a:srgbClr val="FFFF00"/>
                </a:solidFill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763" name="Oval 11"/>
                <p:cNvSpPr>
                  <a:spLocks noChangeArrowheads="1"/>
                </p:cNvSpPr>
                <p:nvPr/>
              </p:nvSpPr>
              <p:spPr bwMode="auto">
                <a:xfrm>
                  <a:off x="5115" y="4215"/>
                  <a:ext cx="143" cy="143"/>
                </a:xfrm>
                <a:prstGeom prst="ellipse">
                  <a:avLst/>
                </a:prstGeom>
                <a:solidFill>
                  <a:srgbClr val="FFFF00"/>
                </a:solidFill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764" name="Oval 12"/>
                <p:cNvSpPr>
                  <a:spLocks noChangeArrowheads="1"/>
                </p:cNvSpPr>
                <p:nvPr/>
              </p:nvSpPr>
              <p:spPr bwMode="auto">
                <a:xfrm>
                  <a:off x="5115" y="4440"/>
                  <a:ext cx="143" cy="143"/>
                </a:xfrm>
                <a:prstGeom prst="ellipse">
                  <a:avLst/>
                </a:prstGeom>
                <a:solidFill>
                  <a:srgbClr val="FFFF00"/>
                </a:solidFill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765" name="Oval 13"/>
                <p:cNvSpPr>
                  <a:spLocks noChangeArrowheads="1"/>
                </p:cNvSpPr>
                <p:nvPr/>
              </p:nvSpPr>
              <p:spPr bwMode="auto">
                <a:xfrm>
                  <a:off x="5115" y="4673"/>
                  <a:ext cx="143" cy="143"/>
                </a:xfrm>
                <a:prstGeom prst="ellipse">
                  <a:avLst/>
                </a:prstGeom>
                <a:solidFill>
                  <a:srgbClr val="FFFF00"/>
                </a:solidFill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766" name="Oval 14"/>
                <p:cNvSpPr>
                  <a:spLocks noChangeArrowheads="1"/>
                </p:cNvSpPr>
                <p:nvPr/>
              </p:nvSpPr>
              <p:spPr bwMode="auto">
                <a:xfrm>
                  <a:off x="5115" y="4899"/>
                  <a:ext cx="143" cy="143"/>
                </a:xfrm>
                <a:prstGeom prst="ellipse">
                  <a:avLst/>
                </a:prstGeom>
                <a:solidFill>
                  <a:srgbClr val="FFFF00"/>
                </a:solidFill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767" name="Oval 15"/>
                <p:cNvSpPr>
                  <a:spLocks noChangeArrowheads="1"/>
                </p:cNvSpPr>
                <p:nvPr/>
              </p:nvSpPr>
              <p:spPr bwMode="auto">
                <a:xfrm>
                  <a:off x="5115" y="3285"/>
                  <a:ext cx="143" cy="143"/>
                </a:xfrm>
                <a:prstGeom prst="ellipse">
                  <a:avLst/>
                </a:prstGeom>
                <a:solidFill>
                  <a:srgbClr val="FFFF00"/>
                </a:solidFill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02768" name="Group 16"/>
              <p:cNvGrpSpPr>
                <a:grpSpLocks/>
              </p:cNvGrpSpPr>
              <p:nvPr/>
            </p:nvGrpSpPr>
            <p:grpSpPr bwMode="auto">
              <a:xfrm>
                <a:off x="5472" y="7889"/>
                <a:ext cx="6063" cy="2165"/>
                <a:chOff x="7650" y="3862"/>
                <a:chExt cx="6063" cy="2165"/>
              </a:xfrm>
            </p:grpSpPr>
            <p:sp>
              <p:nvSpPr>
                <p:cNvPr id="202769" name="Oval 17"/>
                <p:cNvSpPr>
                  <a:spLocks noChangeArrowheads="1"/>
                </p:cNvSpPr>
                <p:nvPr/>
              </p:nvSpPr>
              <p:spPr bwMode="auto">
                <a:xfrm>
                  <a:off x="7650" y="4384"/>
                  <a:ext cx="1605" cy="1643"/>
                </a:xfrm>
                <a:prstGeom prst="ellipse">
                  <a:avLst/>
                </a:prstGeom>
                <a:solidFill>
                  <a:srgbClr val="FFFF00"/>
                </a:solidFill>
                <a:ln w="2540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cxnSp>
              <p:nvCxnSpPr>
                <p:cNvPr id="202770" name="AutoShape 18"/>
                <p:cNvCxnSpPr>
                  <a:cxnSpLocks noChangeShapeType="1"/>
                </p:cNvCxnSpPr>
                <p:nvPr/>
              </p:nvCxnSpPr>
              <p:spPr bwMode="auto">
                <a:xfrm>
                  <a:off x="7860" y="5194"/>
                  <a:ext cx="1170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triangle" w="med" len="med"/>
                  <a:tailEnd type="triangle" w="med" len="med"/>
                </a:ln>
              </p:spPr>
            </p:cxnSp>
            <p:sp>
              <p:nvSpPr>
                <p:cNvPr id="202772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9470" y="3862"/>
                  <a:ext cx="4243" cy="663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ts val="1000"/>
                    </a:spcAft>
                  </a:pPr>
                  <a:r>
                    <a:rPr lang="en-US" sz="2400" dirty="0" err="1">
                      <a:latin typeface="Calibri" pitchFamily="34" charset="0"/>
                    </a:rPr>
                    <a:t>Parylene</a:t>
                  </a:r>
                  <a:r>
                    <a:rPr lang="en-US" sz="2400" dirty="0">
                      <a:latin typeface="Calibri" pitchFamily="34" charset="0"/>
                    </a:rPr>
                    <a:t> </a:t>
                  </a:r>
                  <a:r>
                    <a:rPr lang="en-US" sz="2400" dirty="0" smtClean="0">
                      <a:latin typeface="Calibri" pitchFamily="34" charset="0"/>
                    </a:rPr>
                    <a:t>coated gold wire</a:t>
                  </a:r>
                  <a:endParaRPr lang="en-US" sz="2400" dirty="0">
                    <a:latin typeface="Arial" pitchFamily="34" charset="0"/>
                  </a:endParaRPr>
                </a:p>
              </p:txBody>
            </p:sp>
            <p:sp>
              <p:nvSpPr>
                <p:cNvPr id="202773" name="Rectangle 21"/>
                <p:cNvSpPr>
                  <a:spLocks noChangeArrowheads="1"/>
                </p:cNvSpPr>
                <p:nvPr/>
              </p:nvSpPr>
              <p:spPr bwMode="auto">
                <a:xfrm>
                  <a:off x="8085" y="4927"/>
                  <a:ext cx="750" cy="472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rgbClr val="FFFF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774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7968" y="4763"/>
                  <a:ext cx="1032" cy="59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ts val="1000"/>
                    </a:spcAft>
                  </a:pPr>
                  <a:r>
                    <a:rPr lang="en-US" sz="2000" dirty="0">
                      <a:latin typeface="Calibri" pitchFamily="34" charset="0"/>
                    </a:rPr>
                    <a:t>50µm</a:t>
                  </a:r>
                  <a:endParaRPr lang="en-US" sz="2000" dirty="0">
                    <a:latin typeface="Arial" pitchFamily="34" charset="0"/>
                  </a:endParaRPr>
                </a:p>
              </p:txBody>
            </p:sp>
          </p:grpSp>
        </p:grpSp>
        <p:grpSp>
          <p:nvGrpSpPr>
            <p:cNvPr id="202779" name="Group 27"/>
            <p:cNvGrpSpPr>
              <a:grpSpLocks/>
            </p:cNvGrpSpPr>
            <p:nvPr/>
          </p:nvGrpSpPr>
          <p:grpSpPr bwMode="auto">
            <a:xfrm>
              <a:off x="5240" y="2757"/>
              <a:ext cx="5233" cy="2543"/>
              <a:chOff x="5120" y="2472"/>
              <a:chExt cx="5233" cy="2543"/>
            </a:xfrm>
          </p:grpSpPr>
          <p:grpSp>
            <p:nvGrpSpPr>
              <p:cNvPr id="202780" name="Group 28"/>
              <p:cNvGrpSpPr>
                <a:grpSpLocks/>
              </p:cNvGrpSpPr>
              <p:nvPr/>
            </p:nvGrpSpPr>
            <p:grpSpPr bwMode="auto">
              <a:xfrm>
                <a:off x="7053" y="2472"/>
                <a:ext cx="2490" cy="2505"/>
                <a:chOff x="3834" y="2025"/>
                <a:chExt cx="2490" cy="2505"/>
              </a:xfrm>
            </p:grpSpPr>
            <p:sp>
              <p:nvSpPr>
                <p:cNvPr id="202781" name="Oval 29"/>
                <p:cNvSpPr>
                  <a:spLocks noChangeArrowheads="1"/>
                </p:cNvSpPr>
                <p:nvPr/>
              </p:nvSpPr>
              <p:spPr bwMode="auto">
                <a:xfrm rot="5400000">
                  <a:off x="3841" y="2018"/>
                  <a:ext cx="2475" cy="249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782" name="Rectangle 30"/>
                <p:cNvSpPr>
                  <a:spLocks noChangeArrowheads="1"/>
                </p:cNvSpPr>
                <p:nvPr/>
              </p:nvSpPr>
              <p:spPr bwMode="auto">
                <a:xfrm>
                  <a:off x="3834" y="3255"/>
                  <a:ext cx="2490" cy="127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cxnSp>
              <p:nvCxnSpPr>
                <p:cNvPr id="202783" name="AutoShape 31"/>
                <p:cNvCxnSpPr>
                  <a:cxnSpLocks noChangeShapeType="1"/>
                </p:cNvCxnSpPr>
                <p:nvPr/>
              </p:nvCxnSpPr>
              <p:spPr bwMode="auto">
                <a:xfrm>
                  <a:off x="3834" y="3255"/>
                  <a:ext cx="2455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sp>
            <p:nvSpPr>
              <p:cNvPr id="202784" name="Rectangle 32"/>
              <p:cNvSpPr>
                <a:spLocks noChangeArrowheads="1"/>
              </p:cNvSpPr>
              <p:nvPr/>
            </p:nvSpPr>
            <p:spPr bwMode="auto">
              <a:xfrm rot="5400000">
                <a:off x="8147" y="1766"/>
                <a:ext cx="270" cy="4142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2785" name="Text Box 33"/>
              <p:cNvSpPr txBox="1">
                <a:spLocks noChangeArrowheads="1"/>
              </p:cNvSpPr>
              <p:nvPr/>
            </p:nvSpPr>
            <p:spPr bwMode="auto">
              <a:xfrm>
                <a:off x="5120" y="3888"/>
                <a:ext cx="1693" cy="56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US" sz="2400" dirty="0">
                    <a:latin typeface="Calibri" pitchFamily="34" charset="0"/>
                  </a:rPr>
                  <a:t>s</a:t>
                </a:r>
                <a:r>
                  <a:rPr lang="en-US" sz="2400" dirty="0" smtClean="0">
                    <a:latin typeface="Calibri" pitchFamily="34" charset="0"/>
                  </a:rPr>
                  <a:t>ubstrate</a:t>
                </a:r>
                <a:endParaRPr lang="en-US" sz="2400" dirty="0">
                  <a:latin typeface="Arial" pitchFamily="34" charset="0"/>
                </a:endParaRPr>
              </a:p>
            </p:txBody>
          </p:sp>
          <p:sp>
            <p:nvSpPr>
              <p:cNvPr id="202786" name="Rectangle 34"/>
              <p:cNvSpPr>
                <a:spLocks noChangeArrowheads="1"/>
              </p:cNvSpPr>
              <p:nvPr/>
            </p:nvSpPr>
            <p:spPr bwMode="auto">
              <a:xfrm>
                <a:off x="8637" y="3704"/>
                <a:ext cx="91" cy="191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2787" name="Rectangle 35"/>
              <p:cNvSpPr>
                <a:spLocks noChangeArrowheads="1"/>
              </p:cNvSpPr>
              <p:nvPr/>
            </p:nvSpPr>
            <p:spPr bwMode="auto">
              <a:xfrm>
                <a:off x="8413" y="3704"/>
                <a:ext cx="91" cy="191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02788" name="Group 36"/>
              <p:cNvGrpSpPr>
                <a:grpSpLocks/>
              </p:cNvGrpSpPr>
              <p:nvPr/>
            </p:nvGrpSpPr>
            <p:grpSpPr bwMode="auto">
              <a:xfrm>
                <a:off x="8153" y="3704"/>
                <a:ext cx="162" cy="831"/>
                <a:chOff x="5039" y="3257"/>
                <a:chExt cx="162" cy="831"/>
              </a:xfrm>
            </p:grpSpPr>
            <p:sp>
              <p:nvSpPr>
                <p:cNvPr id="202789" name="Rectangle 37"/>
                <p:cNvSpPr>
                  <a:spLocks noChangeArrowheads="1"/>
                </p:cNvSpPr>
                <p:nvPr/>
              </p:nvSpPr>
              <p:spPr bwMode="auto">
                <a:xfrm>
                  <a:off x="5039" y="3257"/>
                  <a:ext cx="162" cy="831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790" name="Rectangle 38"/>
                <p:cNvSpPr>
                  <a:spLocks noChangeArrowheads="1"/>
                </p:cNvSpPr>
                <p:nvPr/>
              </p:nvSpPr>
              <p:spPr bwMode="auto">
                <a:xfrm>
                  <a:off x="5075" y="3257"/>
                  <a:ext cx="91" cy="831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rgbClr val="FFFF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02791" name="Rectangle 39"/>
              <p:cNvSpPr>
                <a:spLocks noChangeArrowheads="1"/>
              </p:cNvSpPr>
              <p:nvPr/>
            </p:nvSpPr>
            <p:spPr bwMode="auto">
              <a:xfrm>
                <a:off x="8862" y="3702"/>
                <a:ext cx="91" cy="191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2792" name="Rectangle 40"/>
              <p:cNvSpPr>
                <a:spLocks noChangeArrowheads="1"/>
              </p:cNvSpPr>
              <p:nvPr/>
            </p:nvSpPr>
            <p:spPr bwMode="auto">
              <a:xfrm>
                <a:off x="9087" y="3704"/>
                <a:ext cx="91" cy="191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2793" name="Rectangle 41"/>
              <p:cNvSpPr>
                <a:spLocks noChangeArrowheads="1"/>
              </p:cNvSpPr>
              <p:nvPr/>
            </p:nvSpPr>
            <p:spPr bwMode="auto">
              <a:xfrm>
                <a:off x="9312" y="3702"/>
                <a:ext cx="91" cy="191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2794" name="Rectangle 42"/>
              <p:cNvSpPr>
                <a:spLocks noChangeArrowheads="1"/>
              </p:cNvSpPr>
              <p:nvPr/>
            </p:nvSpPr>
            <p:spPr bwMode="auto">
              <a:xfrm>
                <a:off x="9539" y="3702"/>
                <a:ext cx="91" cy="191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02795" name="Group 43"/>
              <p:cNvGrpSpPr>
                <a:grpSpLocks/>
              </p:cNvGrpSpPr>
              <p:nvPr/>
            </p:nvGrpSpPr>
            <p:grpSpPr bwMode="auto">
              <a:xfrm>
                <a:off x="8385" y="3704"/>
                <a:ext cx="162" cy="831"/>
                <a:chOff x="5039" y="3257"/>
                <a:chExt cx="162" cy="831"/>
              </a:xfrm>
            </p:grpSpPr>
            <p:sp>
              <p:nvSpPr>
                <p:cNvPr id="202796" name="Rectangle 44"/>
                <p:cNvSpPr>
                  <a:spLocks noChangeArrowheads="1"/>
                </p:cNvSpPr>
                <p:nvPr/>
              </p:nvSpPr>
              <p:spPr bwMode="auto">
                <a:xfrm>
                  <a:off x="5039" y="3257"/>
                  <a:ext cx="162" cy="831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797" name="Rectangle 45"/>
                <p:cNvSpPr>
                  <a:spLocks noChangeArrowheads="1"/>
                </p:cNvSpPr>
                <p:nvPr/>
              </p:nvSpPr>
              <p:spPr bwMode="auto">
                <a:xfrm>
                  <a:off x="5075" y="3257"/>
                  <a:ext cx="91" cy="831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rgbClr val="FFFF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02798" name="Group 46"/>
              <p:cNvGrpSpPr>
                <a:grpSpLocks/>
              </p:cNvGrpSpPr>
              <p:nvPr/>
            </p:nvGrpSpPr>
            <p:grpSpPr bwMode="auto">
              <a:xfrm>
                <a:off x="8617" y="3704"/>
                <a:ext cx="162" cy="831"/>
                <a:chOff x="5039" y="3257"/>
                <a:chExt cx="162" cy="831"/>
              </a:xfrm>
            </p:grpSpPr>
            <p:sp>
              <p:nvSpPr>
                <p:cNvPr id="202799" name="Rectangle 47"/>
                <p:cNvSpPr>
                  <a:spLocks noChangeArrowheads="1"/>
                </p:cNvSpPr>
                <p:nvPr/>
              </p:nvSpPr>
              <p:spPr bwMode="auto">
                <a:xfrm>
                  <a:off x="5039" y="3257"/>
                  <a:ext cx="162" cy="831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800" name="Rectangle 48"/>
                <p:cNvSpPr>
                  <a:spLocks noChangeArrowheads="1"/>
                </p:cNvSpPr>
                <p:nvPr/>
              </p:nvSpPr>
              <p:spPr bwMode="auto">
                <a:xfrm>
                  <a:off x="5075" y="3257"/>
                  <a:ext cx="91" cy="831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rgbClr val="FFFF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02801" name="Group 49"/>
              <p:cNvGrpSpPr>
                <a:grpSpLocks/>
              </p:cNvGrpSpPr>
              <p:nvPr/>
            </p:nvGrpSpPr>
            <p:grpSpPr bwMode="auto">
              <a:xfrm>
                <a:off x="8842" y="3702"/>
                <a:ext cx="162" cy="831"/>
                <a:chOff x="5039" y="3257"/>
                <a:chExt cx="162" cy="831"/>
              </a:xfrm>
            </p:grpSpPr>
            <p:sp>
              <p:nvSpPr>
                <p:cNvPr id="202802" name="Rectangle 50"/>
                <p:cNvSpPr>
                  <a:spLocks noChangeArrowheads="1"/>
                </p:cNvSpPr>
                <p:nvPr/>
              </p:nvSpPr>
              <p:spPr bwMode="auto">
                <a:xfrm>
                  <a:off x="5039" y="3257"/>
                  <a:ext cx="162" cy="831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803" name="Rectangle 51"/>
                <p:cNvSpPr>
                  <a:spLocks noChangeArrowheads="1"/>
                </p:cNvSpPr>
                <p:nvPr/>
              </p:nvSpPr>
              <p:spPr bwMode="auto">
                <a:xfrm>
                  <a:off x="5075" y="3257"/>
                  <a:ext cx="91" cy="831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rgbClr val="FFFF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02804" name="Group 52"/>
              <p:cNvGrpSpPr>
                <a:grpSpLocks/>
              </p:cNvGrpSpPr>
              <p:nvPr/>
            </p:nvGrpSpPr>
            <p:grpSpPr bwMode="auto">
              <a:xfrm>
                <a:off x="9067" y="3704"/>
                <a:ext cx="162" cy="831"/>
                <a:chOff x="5039" y="3257"/>
                <a:chExt cx="162" cy="831"/>
              </a:xfrm>
            </p:grpSpPr>
            <p:sp>
              <p:nvSpPr>
                <p:cNvPr id="202805" name="Rectangle 53"/>
                <p:cNvSpPr>
                  <a:spLocks noChangeArrowheads="1"/>
                </p:cNvSpPr>
                <p:nvPr/>
              </p:nvSpPr>
              <p:spPr bwMode="auto">
                <a:xfrm>
                  <a:off x="5039" y="3257"/>
                  <a:ext cx="162" cy="831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806" name="Rectangle 54"/>
                <p:cNvSpPr>
                  <a:spLocks noChangeArrowheads="1"/>
                </p:cNvSpPr>
                <p:nvPr/>
              </p:nvSpPr>
              <p:spPr bwMode="auto">
                <a:xfrm>
                  <a:off x="5075" y="3257"/>
                  <a:ext cx="91" cy="831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rgbClr val="FFFF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02807" name="Group 55"/>
              <p:cNvGrpSpPr>
                <a:grpSpLocks/>
              </p:cNvGrpSpPr>
              <p:nvPr/>
            </p:nvGrpSpPr>
            <p:grpSpPr bwMode="auto">
              <a:xfrm>
                <a:off x="9300" y="3704"/>
                <a:ext cx="162" cy="831"/>
                <a:chOff x="5039" y="3257"/>
                <a:chExt cx="162" cy="831"/>
              </a:xfrm>
            </p:grpSpPr>
            <p:sp>
              <p:nvSpPr>
                <p:cNvPr id="202808" name="Rectangle 56"/>
                <p:cNvSpPr>
                  <a:spLocks noChangeArrowheads="1"/>
                </p:cNvSpPr>
                <p:nvPr/>
              </p:nvSpPr>
              <p:spPr bwMode="auto">
                <a:xfrm>
                  <a:off x="5039" y="3257"/>
                  <a:ext cx="162" cy="831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809" name="Rectangle 57"/>
                <p:cNvSpPr>
                  <a:spLocks noChangeArrowheads="1"/>
                </p:cNvSpPr>
                <p:nvPr/>
              </p:nvSpPr>
              <p:spPr bwMode="auto">
                <a:xfrm>
                  <a:off x="5075" y="3257"/>
                  <a:ext cx="91" cy="831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rgbClr val="FFFF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02810" name="Group 58"/>
              <p:cNvGrpSpPr>
                <a:grpSpLocks/>
              </p:cNvGrpSpPr>
              <p:nvPr/>
            </p:nvGrpSpPr>
            <p:grpSpPr bwMode="auto">
              <a:xfrm>
                <a:off x="9543" y="3702"/>
                <a:ext cx="162" cy="831"/>
                <a:chOff x="5039" y="3257"/>
                <a:chExt cx="162" cy="831"/>
              </a:xfrm>
            </p:grpSpPr>
            <p:sp>
              <p:nvSpPr>
                <p:cNvPr id="202811" name="Rectangle 59"/>
                <p:cNvSpPr>
                  <a:spLocks noChangeArrowheads="1"/>
                </p:cNvSpPr>
                <p:nvPr/>
              </p:nvSpPr>
              <p:spPr bwMode="auto">
                <a:xfrm>
                  <a:off x="5039" y="3257"/>
                  <a:ext cx="162" cy="831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812" name="Rectangle 60"/>
                <p:cNvSpPr>
                  <a:spLocks noChangeArrowheads="1"/>
                </p:cNvSpPr>
                <p:nvPr/>
              </p:nvSpPr>
              <p:spPr bwMode="auto">
                <a:xfrm>
                  <a:off x="5075" y="3257"/>
                  <a:ext cx="91" cy="831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rgbClr val="FFFF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02813" name="Group 61"/>
              <p:cNvGrpSpPr>
                <a:grpSpLocks/>
              </p:cNvGrpSpPr>
              <p:nvPr/>
            </p:nvGrpSpPr>
            <p:grpSpPr bwMode="auto">
              <a:xfrm>
                <a:off x="9773" y="3702"/>
                <a:ext cx="162" cy="831"/>
                <a:chOff x="5039" y="3257"/>
                <a:chExt cx="162" cy="831"/>
              </a:xfrm>
            </p:grpSpPr>
            <p:sp>
              <p:nvSpPr>
                <p:cNvPr id="202814" name="Rectangle 62"/>
                <p:cNvSpPr>
                  <a:spLocks noChangeArrowheads="1"/>
                </p:cNvSpPr>
                <p:nvPr/>
              </p:nvSpPr>
              <p:spPr bwMode="auto">
                <a:xfrm>
                  <a:off x="5039" y="3257"/>
                  <a:ext cx="162" cy="831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815" name="Rectangle 63"/>
                <p:cNvSpPr>
                  <a:spLocks noChangeArrowheads="1"/>
                </p:cNvSpPr>
                <p:nvPr/>
              </p:nvSpPr>
              <p:spPr bwMode="auto">
                <a:xfrm>
                  <a:off x="5075" y="3257"/>
                  <a:ext cx="91" cy="831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rgbClr val="FFFF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02816" name="Freeform 64"/>
              <p:cNvSpPr>
                <a:spLocks/>
              </p:cNvSpPr>
              <p:nvPr/>
            </p:nvSpPr>
            <p:spPr bwMode="auto">
              <a:xfrm>
                <a:off x="8396" y="4542"/>
                <a:ext cx="119" cy="405"/>
              </a:xfrm>
              <a:custGeom>
                <a:avLst/>
                <a:gdLst/>
                <a:ahLst/>
                <a:cxnLst>
                  <a:cxn ang="0">
                    <a:pos x="82" y="0"/>
                  </a:cxn>
                  <a:cxn ang="0">
                    <a:pos x="37" y="68"/>
                  </a:cxn>
                  <a:cxn ang="0">
                    <a:pos x="52" y="195"/>
                  </a:cxn>
                  <a:cxn ang="0">
                    <a:pos x="112" y="188"/>
                  </a:cxn>
                  <a:cxn ang="0">
                    <a:pos x="104" y="165"/>
                  </a:cxn>
                  <a:cxn ang="0">
                    <a:pos x="82" y="180"/>
                  </a:cxn>
                  <a:cxn ang="0">
                    <a:pos x="89" y="308"/>
                  </a:cxn>
                  <a:cxn ang="0">
                    <a:pos x="104" y="330"/>
                  </a:cxn>
                  <a:cxn ang="0">
                    <a:pos x="104" y="405"/>
                  </a:cxn>
                </a:cxnLst>
                <a:rect l="0" t="0" r="r" b="b"/>
                <a:pathLst>
                  <a:path w="119" h="405">
                    <a:moveTo>
                      <a:pt x="82" y="0"/>
                    </a:moveTo>
                    <a:cubicBezTo>
                      <a:pt x="72" y="29"/>
                      <a:pt x="59" y="45"/>
                      <a:pt x="37" y="68"/>
                    </a:cubicBezTo>
                    <a:cubicBezTo>
                      <a:pt x="20" y="115"/>
                      <a:pt x="0" y="161"/>
                      <a:pt x="52" y="195"/>
                    </a:cubicBezTo>
                    <a:cubicBezTo>
                      <a:pt x="72" y="193"/>
                      <a:pt x="95" y="198"/>
                      <a:pt x="112" y="188"/>
                    </a:cubicBezTo>
                    <a:cubicBezTo>
                      <a:pt x="119" y="184"/>
                      <a:pt x="112" y="167"/>
                      <a:pt x="104" y="165"/>
                    </a:cubicBezTo>
                    <a:cubicBezTo>
                      <a:pt x="95" y="163"/>
                      <a:pt x="89" y="175"/>
                      <a:pt x="82" y="180"/>
                    </a:cubicBezTo>
                    <a:cubicBezTo>
                      <a:pt x="68" y="220"/>
                      <a:pt x="72" y="269"/>
                      <a:pt x="89" y="308"/>
                    </a:cubicBezTo>
                    <a:cubicBezTo>
                      <a:pt x="92" y="316"/>
                      <a:pt x="103" y="321"/>
                      <a:pt x="104" y="330"/>
                    </a:cubicBezTo>
                    <a:cubicBezTo>
                      <a:pt x="108" y="355"/>
                      <a:pt x="104" y="380"/>
                      <a:pt x="104" y="405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2817" name="Freeform 65"/>
              <p:cNvSpPr>
                <a:spLocks/>
              </p:cNvSpPr>
              <p:nvPr/>
            </p:nvSpPr>
            <p:spPr bwMode="auto">
              <a:xfrm>
                <a:off x="8631" y="4542"/>
                <a:ext cx="107" cy="435"/>
              </a:xfrm>
              <a:custGeom>
                <a:avLst/>
                <a:gdLst/>
                <a:ahLst/>
                <a:cxnLst>
                  <a:cxn ang="0">
                    <a:pos x="80" y="0"/>
                  </a:cxn>
                  <a:cxn ang="0">
                    <a:pos x="20" y="45"/>
                  </a:cxn>
                  <a:cxn ang="0">
                    <a:pos x="72" y="180"/>
                  </a:cxn>
                  <a:cxn ang="0">
                    <a:pos x="102" y="173"/>
                  </a:cxn>
                  <a:cxn ang="0">
                    <a:pos x="95" y="143"/>
                  </a:cxn>
                  <a:cxn ang="0">
                    <a:pos x="65" y="150"/>
                  </a:cxn>
                  <a:cxn ang="0">
                    <a:pos x="65" y="278"/>
                  </a:cxn>
                  <a:cxn ang="0">
                    <a:pos x="50" y="435"/>
                  </a:cxn>
                </a:cxnLst>
                <a:rect l="0" t="0" r="r" b="b"/>
                <a:pathLst>
                  <a:path w="107" h="435">
                    <a:moveTo>
                      <a:pt x="80" y="0"/>
                    </a:moveTo>
                    <a:cubicBezTo>
                      <a:pt x="51" y="10"/>
                      <a:pt x="38" y="19"/>
                      <a:pt x="20" y="45"/>
                    </a:cubicBezTo>
                    <a:cubicBezTo>
                      <a:pt x="26" y="143"/>
                      <a:pt x="0" y="157"/>
                      <a:pt x="72" y="180"/>
                    </a:cubicBezTo>
                    <a:cubicBezTo>
                      <a:pt x="82" y="178"/>
                      <a:pt x="97" y="182"/>
                      <a:pt x="102" y="173"/>
                    </a:cubicBezTo>
                    <a:cubicBezTo>
                      <a:pt x="107" y="164"/>
                      <a:pt x="104" y="148"/>
                      <a:pt x="95" y="143"/>
                    </a:cubicBezTo>
                    <a:cubicBezTo>
                      <a:pt x="86" y="138"/>
                      <a:pt x="75" y="148"/>
                      <a:pt x="65" y="150"/>
                    </a:cubicBezTo>
                    <a:cubicBezTo>
                      <a:pt x="49" y="199"/>
                      <a:pt x="47" y="226"/>
                      <a:pt x="65" y="278"/>
                    </a:cubicBezTo>
                    <a:cubicBezTo>
                      <a:pt x="57" y="426"/>
                      <a:pt x="77" y="377"/>
                      <a:pt x="50" y="435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2818" name="Freeform 66"/>
              <p:cNvSpPr>
                <a:spLocks/>
              </p:cNvSpPr>
              <p:nvPr/>
            </p:nvSpPr>
            <p:spPr bwMode="auto">
              <a:xfrm>
                <a:off x="8922" y="4535"/>
                <a:ext cx="112" cy="465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45" y="45"/>
                  </a:cxn>
                  <a:cxn ang="0">
                    <a:pos x="67" y="90"/>
                  </a:cxn>
                  <a:cxn ang="0">
                    <a:pos x="0" y="195"/>
                  </a:cxn>
                  <a:cxn ang="0">
                    <a:pos x="22" y="187"/>
                  </a:cxn>
                  <a:cxn ang="0">
                    <a:pos x="37" y="232"/>
                  </a:cxn>
                  <a:cxn ang="0">
                    <a:pos x="52" y="427"/>
                  </a:cxn>
                  <a:cxn ang="0">
                    <a:pos x="90" y="457"/>
                  </a:cxn>
                  <a:cxn ang="0">
                    <a:pos x="112" y="465"/>
                  </a:cxn>
                </a:cxnLst>
                <a:rect l="0" t="0" r="r" b="b"/>
                <a:pathLst>
                  <a:path w="112" h="465">
                    <a:moveTo>
                      <a:pt x="7" y="0"/>
                    </a:moveTo>
                    <a:cubicBezTo>
                      <a:pt x="18" y="16"/>
                      <a:pt x="34" y="29"/>
                      <a:pt x="45" y="45"/>
                    </a:cubicBezTo>
                    <a:cubicBezTo>
                      <a:pt x="54" y="59"/>
                      <a:pt x="58" y="76"/>
                      <a:pt x="67" y="90"/>
                    </a:cubicBezTo>
                    <a:cubicBezTo>
                      <a:pt x="61" y="175"/>
                      <a:pt x="89" y="223"/>
                      <a:pt x="0" y="195"/>
                    </a:cubicBezTo>
                    <a:cubicBezTo>
                      <a:pt x="7" y="192"/>
                      <a:pt x="16" y="181"/>
                      <a:pt x="22" y="187"/>
                    </a:cubicBezTo>
                    <a:cubicBezTo>
                      <a:pt x="33" y="198"/>
                      <a:pt x="37" y="232"/>
                      <a:pt x="37" y="232"/>
                    </a:cubicBezTo>
                    <a:cubicBezTo>
                      <a:pt x="40" y="297"/>
                      <a:pt x="23" y="368"/>
                      <a:pt x="52" y="427"/>
                    </a:cubicBezTo>
                    <a:cubicBezTo>
                      <a:pt x="66" y="456"/>
                      <a:pt x="63" y="448"/>
                      <a:pt x="90" y="457"/>
                    </a:cubicBezTo>
                    <a:cubicBezTo>
                      <a:pt x="97" y="459"/>
                      <a:pt x="112" y="465"/>
                      <a:pt x="112" y="465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2819" name="Freeform 67"/>
              <p:cNvSpPr>
                <a:spLocks/>
              </p:cNvSpPr>
              <p:nvPr/>
            </p:nvSpPr>
            <p:spPr bwMode="auto">
              <a:xfrm>
                <a:off x="9105" y="4542"/>
                <a:ext cx="119" cy="443"/>
              </a:xfrm>
              <a:custGeom>
                <a:avLst/>
                <a:gdLst/>
                <a:ahLst/>
                <a:cxnLst>
                  <a:cxn ang="0">
                    <a:pos x="56" y="0"/>
                  </a:cxn>
                  <a:cxn ang="0">
                    <a:pos x="26" y="38"/>
                  </a:cxn>
                  <a:cxn ang="0">
                    <a:pos x="11" y="83"/>
                  </a:cxn>
                  <a:cxn ang="0">
                    <a:pos x="109" y="188"/>
                  </a:cxn>
                  <a:cxn ang="0">
                    <a:pos x="71" y="150"/>
                  </a:cxn>
                  <a:cxn ang="0">
                    <a:pos x="34" y="443"/>
                  </a:cxn>
                </a:cxnLst>
                <a:rect l="0" t="0" r="r" b="b"/>
                <a:pathLst>
                  <a:path w="119" h="443">
                    <a:moveTo>
                      <a:pt x="56" y="0"/>
                    </a:moveTo>
                    <a:cubicBezTo>
                      <a:pt x="23" y="12"/>
                      <a:pt x="38" y="0"/>
                      <a:pt x="26" y="38"/>
                    </a:cubicBezTo>
                    <a:cubicBezTo>
                      <a:pt x="21" y="53"/>
                      <a:pt x="11" y="83"/>
                      <a:pt x="11" y="83"/>
                    </a:cubicBezTo>
                    <a:cubicBezTo>
                      <a:pt x="21" y="208"/>
                      <a:pt x="0" y="199"/>
                      <a:pt x="109" y="188"/>
                    </a:cubicBezTo>
                    <a:cubicBezTo>
                      <a:pt x="119" y="146"/>
                      <a:pt x="115" y="137"/>
                      <a:pt x="71" y="150"/>
                    </a:cubicBezTo>
                    <a:cubicBezTo>
                      <a:pt x="14" y="237"/>
                      <a:pt x="98" y="370"/>
                      <a:pt x="34" y="443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2820" name="Freeform 68"/>
              <p:cNvSpPr>
                <a:spLocks/>
              </p:cNvSpPr>
              <p:nvPr/>
            </p:nvSpPr>
            <p:spPr bwMode="auto">
              <a:xfrm>
                <a:off x="9331" y="4542"/>
                <a:ext cx="160" cy="405"/>
              </a:xfrm>
              <a:custGeom>
                <a:avLst/>
                <a:gdLst/>
                <a:ahLst/>
                <a:cxnLst>
                  <a:cxn ang="0">
                    <a:pos x="55" y="0"/>
                  </a:cxn>
                  <a:cxn ang="0">
                    <a:pos x="48" y="83"/>
                  </a:cxn>
                  <a:cxn ang="0">
                    <a:pos x="25" y="248"/>
                  </a:cxn>
                  <a:cxn ang="0">
                    <a:pos x="3" y="240"/>
                  </a:cxn>
                  <a:cxn ang="0">
                    <a:pos x="10" y="218"/>
                  </a:cxn>
                  <a:cxn ang="0">
                    <a:pos x="48" y="225"/>
                  </a:cxn>
                  <a:cxn ang="0">
                    <a:pos x="93" y="375"/>
                  </a:cxn>
                  <a:cxn ang="0">
                    <a:pos x="138" y="390"/>
                  </a:cxn>
                  <a:cxn ang="0">
                    <a:pos x="160" y="405"/>
                  </a:cxn>
                </a:cxnLst>
                <a:rect l="0" t="0" r="r" b="b"/>
                <a:pathLst>
                  <a:path w="160" h="405">
                    <a:moveTo>
                      <a:pt x="55" y="0"/>
                    </a:moveTo>
                    <a:cubicBezTo>
                      <a:pt x="53" y="28"/>
                      <a:pt x="48" y="55"/>
                      <a:pt x="48" y="83"/>
                    </a:cubicBezTo>
                    <a:cubicBezTo>
                      <a:pt x="48" y="127"/>
                      <a:pt x="86" y="227"/>
                      <a:pt x="25" y="248"/>
                    </a:cubicBezTo>
                    <a:cubicBezTo>
                      <a:pt x="18" y="245"/>
                      <a:pt x="6" y="247"/>
                      <a:pt x="3" y="240"/>
                    </a:cubicBezTo>
                    <a:cubicBezTo>
                      <a:pt x="0" y="233"/>
                      <a:pt x="3" y="220"/>
                      <a:pt x="10" y="218"/>
                    </a:cubicBezTo>
                    <a:cubicBezTo>
                      <a:pt x="22" y="214"/>
                      <a:pt x="35" y="223"/>
                      <a:pt x="48" y="225"/>
                    </a:cubicBezTo>
                    <a:cubicBezTo>
                      <a:pt x="77" y="270"/>
                      <a:pt x="49" y="339"/>
                      <a:pt x="93" y="375"/>
                    </a:cubicBezTo>
                    <a:cubicBezTo>
                      <a:pt x="96" y="378"/>
                      <a:pt x="134" y="389"/>
                      <a:pt x="138" y="390"/>
                    </a:cubicBezTo>
                    <a:cubicBezTo>
                      <a:pt x="145" y="395"/>
                      <a:pt x="160" y="405"/>
                      <a:pt x="160" y="405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2821" name="Freeform 69"/>
              <p:cNvSpPr>
                <a:spLocks/>
              </p:cNvSpPr>
              <p:nvPr/>
            </p:nvSpPr>
            <p:spPr bwMode="auto">
              <a:xfrm>
                <a:off x="9574" y="4542"/>
                <a:ext cx="135" cy="400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45" y="180"/>
                  </a:cxn>
                  <a:cxn ang="0">
                    <a:pos x="0" y="248"/>
                  </a:cxn>
                  <a:cxn ang="0">
                    <a:pos x="45" y="308"/>
                  </a:cxn>
                  <a:cxn ang="0">
                    <a:pos x="60" y="353"/>
                  </a:cxn>
                  <a:cxn ang="0">
                    <a:pos x="68" y="390"/>
                  </a:cxn>
                  <a:cxn ang="0">
                    <a:pos x="135" y="390"/>
                  </a:cxn>
                </a:cxnLst>
                <a:rect l="0" t="0" r="r" b="b"/>
                <a:pathLst>
                  <a:path w="135" h="400">
                    <a:moveTo>
                      <a:pt x="53" y="0"/>
                    </a:moveTo>
                    <a:cubicBezTo>
                      <a:pt x="50" y="60"/>
                      <a:pt x="54" y="121"/>
                      <a:pt x="45" y="180"/>
                    </a:cubicBezTo>
                    <a:cubicBezTo>
                      <a:pt x="44" y="190"/>
                      <a:pt x="7" y="228"/>
                      <a:pt x="0" y="248"/>
                    </a:cubicBezTo>
                    <a:cubicBezTo>
                      <a:pt x="11" y="277"/>
                      <a:pt x="19" y="291"/>
                      <a:pt x="45" y="308"/>
                    </a:cubicBezTo>
                    <a:cubicBezTo>
                      <a:pt x="51" y="323"/>
                      <a:pt x="56" y="337"/>
                      <a:pt x="60" y="353"/>
                    </a:cubicBezTo>
                    <a:cubicBezTo>
                      <a:pt x="63" y="365"/>
                      <a:pt x="57" y="384"/>
                      <a:pt x="68" y="390"/>
                    </a:cubicBezTo>
                    <a:cubicBezTo>
                      <a:pt x="88" y="400"/>
                      <a:pt x="113" y="390"/>
                      <a:pt x="135" y="390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2822" name="Freeform 70"/>
              <p:cNvSpPr>
                <a:spLocks/>
              </p:cNvSpPr>
              <p:nvPr/>
            </p:nvSpPr>
            <p:spPr bwMode="auto">
              <a:xfrm>
                <a:off x="9764" y="4542"/>
                <a:ext cx="245" cy="398"/>
              </a:xfrm>
              <a:custGeom>
                <a:avLst/>
                <a:gdLst/>
                <a:ahLst/>
                <a:cxnLst>
                  <a:cxn ang="0">
                    <a:pos x="87" y="0"/>
                  </a:cxn>
                  <a:cxn ang="0">
                    <a:pos x="80" y="135"/>
                  </a:cxn>
                  <a:cxn ang="0">
                    <a:pos x="57" y="173"/>
                  </a:cxn>
                  <a:cxn ang="0">
                    <a:pos x="110" y="225"/>
                  </a:cxn>
                  <a:cxn ang="0">
                    <a:pos x="155" y="315"/>
                  </a:cxn>
                  <a:cxn ang="0">
                    <a:pos x="222" y="375"/>
                  </a:cxn>
                  <a:cxn ang="0">
                    <a:pos x="245" y="398"/>
                  </a:cxn>
                </a:cxnLst>
                <a:rect l="0" t="0" r="r" b="b"/>
                <a:pathLst>
                  <a:path w="245" h="398">
                    <a:moveTo>
                      <a:pt x="87" y="0"/>
                    </a:moveTo>
                    <a:cubicBezTo>
                      <a:pt x="85" y="45"/>
                      <a:pt x="93" y="92"/>
                      <a:pt x="80" y="135"/>
                    </a:cubicBezTo>
                    <a:cubicBezTo>
                      <a:pt x="69" y="173"/>
                      <a:pt x="0" y="191"/>
                      <a:pt x="57" y="173"/>
                    </a:cubicBezTo>
                    <a:cubicBezTo>
                      <a:pt x="91" y="225"/>
                      <a:pt x="70" y="213"/>
                      <a:pt x="110" y="225"/>
                    </a:cubicBezTo>
                    <a:cubicBezTo>
                      <a:pt x="122" y="266"/>
                      <a:pt x="108" y="301"/>
                      <a:pt x="155" y="315"/>
                    </a:cubicBezTo>
                    <a:cubicBezTo>
                      <a:pt x="228" y="363"/>
                      <a:pt x="177" y="323"/>
                      <a:pt x="222" y="375"/>
                    </a:cubicBezTo>
                    <a:cubicBezTo>
                      <a:pt x="229" y="383"/>
                      <a:pt x="245" y="398"/>
                      <a:pt x="245" y="398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2823" name="Freeform 71"/>
              <p:cNvSpPr>
                <a:spLocks/>
              </p:cNvSpPr>
              <p:nvPr/>
            </p:nvSpPr>
            <p:spPr bwMode="auto">
              <a:xfrm>
                <a:off x="8179" y="4542"/>
                <a:ext cx="160" cy="473"/>
              </a:xfrm>
              <a:custGeom>
                <a:avLst/>
                <a:gdLst/>
                <a:ahLst/>
                <a:cxnLst>
                  <a:cxn ang="0">
                    <a:pos x="65" y="0"/>
                  </a:cxn>
                  <a:cxn ang="0">
                    <a:pos x="13" y="53"/>
                  </a:cxn>
                  <a:cxn ang="0">
                    <a:pos x="20" y="135"/>
                  </a:cxn>
                  <a:cxn ang="0">
                    <a:pos x="95" y="128"/>
                  </a:cxn>
                  <a:cxn ang="0">
                    <a:pos x="88" y="105"/>
                  </a:cxn>
                  <a:cxn ang="0">
                    <a:pos x="58" y="203"/>
                  </a:cxn>
                  <a:cxn ang="0">
                    <a:pos x="103" y="285"/>
                  </a:cxn>
                  <a:cxn ang="0">
                    <a:pos x="103" y="263"/>
                  </a:cxn>
                  <a:cxn ang="0">
                    <a:pos x="80" y="270"/>
                  </a:cxn>
                  <a:cxn ang="0">
                    <a:pos x="58" y="450"/>
                  </a:cxn>
                  <a:cxn ang="0">
                    <a:pos x="28" y="473"/>
                  </a:cxn>
                </a:cxnLst>
                <a:rect l="0" t="0" r="r" b="b"/>
                <a:pathLst>
                  <a:path w="160" h="473">
                    <a:moveTo>
                      <a:pt x="65" y="0"/>
                    </a:moveTo>
                    <a:cubicBezTo>
                      <a:pt x="35" y="11"/>
                      <a:pt x="22" y="22"/>
                      <a:pt x="13" y="53"/>
                    </a:cubicBezTo>
                    <a:cubicBezTo>
                      <a:pt x="15" y="80"/>
                      <a:pt x="0" y="116"/>
                      <a:pt x="20" y="135"/>
                    </a:cubicBezTo>
                    <a:cubicBezTo>
                      <a:pt x="39" y="152"/>
                      <a:pt x="72" y="138"/>
                      <a:pt x="95" y="128"/>
                    </a:cubicBezTo>
                    <a:cubicBezTo>
                      <a:pt x="102" y="125"/>
                      <a:pt x="90" y="113"/>
                      <a:pt x="88" y="105"/>
                    </a:cubicBezTo>
                    <a:cubicBezTo>
                      <a:pt x="18" y="124"/>
                      <a:pt x="48" y="148"/>
                      <a:pt x="58" y="203"/>
                    </a:cubicBezTo>
                    <a:cubicBezTo>
                      <a:pt x="66" y="248"/>
                      <a:pt x="58" y="271"/>
                      <a:pt x="103" y="285"/>
                    </a:cubicBezTo>
                    <a:cubicBezTo>
                      <a:pt x="108" y="283"/>
                      <a:pt x="160" y="273"/>
                      <a:pt x="103" y="263"/>
                    </a:cubicBezTo>
                    <a:cubicBezTo>
                      <a:pt x="95" y="262"/>
                      <a:pt x="88" y="268"/>
                      <a:pt x="80" y="270"/>
                    </a:cubicBezTo>
                    <a:cubicBezTo>
                      <a:pt x="80" y="277"/>
                      <a:pt x="84" y="418"/>
                      <a:pt x="58" y="450"/>
                    </a:cubicBezTo>
                    <a:cubicBezTo>
                      <a:pt x="50" y="460"/>
                      <a:pt x="36" y="464"/>
                      <a:pt x="28" y="473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02828" name="Text Box 76"/>
            <p:cNvSpPr txBox="1">
              <a:spLocks noChangeArrowheads="1"/>
            </p:cNvSpPr>
            <p:nvPr/>
          </p:nvSpPr>
          <p:spPr bwMode="auto">
            <a:xfrm>
              <a:off x="1451" y="1129"/>
              <a:ext cx="9145" cy="7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US" sz="3600" dirty="0" smtClean="0">
                  <a:latin typeface="Calibri" pitchFamily="34" charset="0"/>
                </a:rPr>
                <a:t>A. Schematics of oxygen sensor array	 </a:t>
              </a:r>
              <a:endParaRPr lang="en-US" sz="3600" dirty="0">
                <a:latin typeface="Arial" pitchFamily="34" charset="0"/>
              </a:endParaRPr>
            </a:p>
          </p:txBody>
        </p:sp>
        <p:cxnSp>
          <p:nvCxnSpPr>
            <p:cNvPr id="202826" name="AutoShape 74"/>
            <p:cNvCxnSpPr>
              <a:cxnSpLocks noChangeShapeType="1"/>
            </p:cNvCxnSpPr>
            <p:nvPr/>
          </p:nvCxnSpPr>
          <p:spPr bwMode="auto">
            <a:xfrm>
              <a:off x="7624" y="3128"/>
              <a:ext cx="556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02829" name="Text Box 77"/>
            <p:cNvSpPr txBox="1">
              <a:spLocks noChangeArrowheads="1"/>
            </p:cNvSpPr>
            <p:nvPr/>
          </p:nvSpPr>
          <p:spPr bwMode="auto">
            <a:xfrm>
              <a:off x="7398" y="2071"/>
              <a:ext cx="2659" cy="5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US" sz="2800" i="1" dirty="0" smtClean="0">
                  <a:latin typeface="Calibri" pitchFamily="34" charset="0"/>
                </a:rPr>
                <a:t>side </a:t>
              </a:r>
              <a:r>
                <a:rPr lang="en-US" sz="2800" i="1" dirty="0">
                  <a:latin typeface="Calibri" pitchFamily="34" charset="0"/>
                </a:rPr>
                <a:t>view</a:t>
              </a:r>
              <a:endParaRPr lang="en-US" sz="2800" i="1" dirty="0">
                <a:latin typeface="Arial" pitchFamily="34" charset="0"/>
              </a:endParaRPr>
            </a:p>
          </p:txBody>
        </p:sp>
        <p:cxnSp>
          <p:nvCxnSpPr>
            <p:cNvPr id="202777" name="AutoShape 25"/>
            <p:cNvCxnSpPr>
              <a:cxnSpLocks noChangeShapeType="1"/>
            </p:cNvCxnSpPr>
            <p:nvPr/>
          </p:nvCxnSpPr>
          <p:spPr bwMode="auto">
            <a:xfrm flipH="1">
              <a:off x="3821" y="3134"/>
              <a:ext cx="1427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02778" name="Text Box 26"/>
            <p:cNvSpPr txBox="1">
              <a:spLocks noChangeArrowheads="1"/>
            </p:cNvSpPr>
            <p:nvPr/>
          </p:nvSpPr>
          <p:spPr bwMode="auto">
            <a:xfrm>
              <a:off x="5220" y="2877"/>
              <a:ext cx="2488" cy="5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US" sz="2400" dirty="0" smtClean="0">
                  <a:latin typeface="Calibri" pitchFamily="34" charset="0"/>
                </a:rPr>
                <a:t>hemi-spheroid</a:t>
              </a:r>
              <a:endParaRPr lang="en-US" sz="2400" dirty="0">
                <a:latin typeface="Times New Roman" pitchFamily="18" charset="0"/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7985760" y="1093470"/>
            <a:ext cx="3276600" cy="3200400"/>
            <a:chOff x="4419600" y="2362200"/>
            <a:chExt cx="3276600" cy="3200400"/>
          </a:xfrm>
        </p:grpSpPr>
        <p:grpSp>
          <p:nvGrpSpPr>
            <p:cNvPr id="86" name="Group 7"/>
            <p:cNvGrpSpPr/>
            <p:nvPr/>
          </p:nvGrpSpPr>
          <p:grpSpPr>
            <a:xfrm>
              <a:off x="4419600" y="2362200"/>
              <a:ext cx="3276600" cy="3200400"/>
              <a:chOff x="2133600" y="2362200"/>
              <a:chExt cx="3276600" cy="3200400"/>
            </a:xfrm>
          </p:grpSpPr>
          <p:pic>
            <p:nvPicPr>
              <p:cNvPr id="90" name="Picture 89" descr="IMG_2178.JPG"/>
              <p:cNvPicPr>
                <a:picLocks noChangeAspect="1"/>
              </p:cNvPicPr>
              <p:nvPr/>
            </p:nvPicPr>
            <p:blipFill>
              <a:blip r:embed="rId2" cstate="print"/>
              <a:srcRect l="23333" t="34444" r="40834" b="18889"/>
              <a:stretch>
                <a:fillRect/>
              </a:stretch>
            </p:blipFill>
            <p:spPr>
              <a:xfrm>
                <a:off x="2133600" y="2362200"/>
                <a:ext cx="3276600" cy="3200400"/>
              </a:xfrm>
              <a:prstGeom prst="rect">
                <a:avLst/>
              </a:prstGeom>
            </p:spPr>
          </p:pic>
          <p:grpSp>
            <p:nvGrpSpPr>
              <p:cNvPr id="91" name="Group 90"/>
              <p:cNvGrpSpPr/>
              <p:nvPr/>
            </p:nvGrpSpPr>
            <p:grpSpPr>
              <a:xfrm>
                <a:off x="4245261" y="4822372"/>
                <a:ext cx="1132282" cy="426883"/>
                <a:chOff x="4245261" y="4822372"/>
                <a:chExt cx="1132282" cy="426883"/>
              </a:xfrm>
            </p:grpSpPr>
            <p:cxnSp>
              <p:nvCxnSpPr>
                <p:cNvPr id="92" name="Straight Connector 91"/>
                <p:cNvCxnSpPr/>
                <p:nvPr/>
              </p:nvCxnSpPr>
              <p:spPr>
                <a:xfrm>
                  <a:off x="4245261" y="5249255"/>
                  <a:ext cx="1097280" cy="0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3" name="TextBox 92"/>
                <p:cNvSpPr txBox="1"/>
                <p:nvPr/>
              </p:nvSpPr>
              <p:spPr>
                <a:xfrm>
                  <a:off x="4300457" y="4822372"/>
                  <a:ext cx="1077086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 smtClean="0"/>
                    <a:t>500 </a:t>
                  </a:r>
                  <a:r>
                    <a:rPr lang="en-US" sz="2000" dirty="0"/>
                    <a:t>µm</a:t>
                  </a:r>
                </a:p>
              </p:txBody>
            </p:sp>
          </p:grpSp>
        </p:grpSp>
        <p:grpSp>
          <p:nvGrpSpPr>
            <p:cNvPr id="87" name="Group 15"/>
            <p:cNvGrpSpPr/>
            <p:nvPr/>
          </p:nvGrpSpPr>
          <p:grpSpPr>
            <a:xfrm>
              <a:off x="4953000" y="2895600"/>
              <a:ext cx="2133600" cy="2133600"/>
              <a:chOff x="2667000" y="2819400"/>
              <a:chExt cx="2209800" cy="2209800"/>
            </a:xfrm>
          </p:grpSpPr>
          <p:sp>
            <p:nvSpPr>
              <p:cNvPr id="88" name="Oval 87"/>
              <p:cNvSpPr/>
              <p:nvPr/>
            </p:nvSpPr>
            <p:spPr>
              <a:xfrm>
                <a:off x="2667000" y="2819400"/>
                <a:ext cx="2209800" cy="2209800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3733800" y="3962400"/>
                <a:ext cx="76200" cy="762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6" name="Straight Arrow Connector 5"/>
          <p:cNvCxnSpPr/>
          <p:nvPr/>
        </p:nvCxnSpPr>
        <p:spPr>
          <a:xfrm>
            <a:off x="7134308" y="4023408"/>
            <a:ext cx="2377440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 rot="10800000">
            <a:off x="3144713" y="5059395"/>
            <a:ext cx="914400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>
            <a:off x="5207099" y="2856829"/>
            <a:ext cx="914400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 rot="-5400000">
            <a:off x="1764503" y="3104007"/>
            <a:ext cx="1280160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cxnSpLocks noChangeAspect="1"/>
          </p:cNvCxnSpPr>
          <p:nvPr/>
        </p:nvCxnSpPr>
        <p:spPr>
          <a:xfrm rot="-8100000">
            <a:off x="3749038" y="4300203"/>
            <a:ext cx="640080" cy="64008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cxnSpLocks noChangeAspect="1"/>
          </p:cNvCxnSpPr>
          <p:nvPr/>
        </p:nvCxnSpPr>
        <p:spPr>
          <a:xfrm rot="-8100000">
            <a:off x="4931881" y="2974563"/>
            <a:ext cx="548640" cy="5486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cxnSpLocks noChangeAspect="1"/>
          </p:cNvCxnSpPr>
          <p:nvPr/>
        </p:nvCxnSpPr>
        <p:spPr>
          <a:xfrm rot="-2700000">
            <a:off x="2600330" y="3284367"/>
            <a:ext cx="914400" cy="9144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/>
          <p:nvPr/>
        </p:nvCxnSpPr>
        <p:spPr>
          <a:xfrm rot="-5400000">
            <a:off x="9394198" y="3975514"/>
            <a:ext cx="1280160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 Box 33"/>
          <p:cNvSpPr txBox="1">
            <a:spLocks noChangeArrowheads="1"/>
          </p:cNvSpPr>
          <p:nvPr/>
        </p:nvSpPr>
        <p:spPr bwMode="auto">
          <a:xfrm>
            <a:off x="7824651" y="4611220"/>
            <a:ext cx="3749883" cy="99109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n-US" sz="2400" dirty="0">
                <a:latin typeface="Calibri" pitchFamily="34" charset="0"/>
              </a:rPr>
              <a:t>b</a:t>
            </a:r>
            <a:r>
              <a:rPr lang="en-US" sz="2400" dirty="0" smtClean="0">
                <a:latin typeface="Calibri" pitchFamily="34" charset="0"/>
              </a:rPr>
              <a:t>lank agar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</a:rPr>
              <a:t>hemi-spheroid</a:t>
            </a: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n-US" sz="2400" dirty="0">
                <a:latin typeface="Calibri" pitchFamily="34" charset="0"/>
              </a:rPr>
              <a:t>w</a:t>
            </a:r>
            <a:r>
              <a:rPr lang="en-US" sz="2400" dirty="0" smtClean="0">
                <a:latin typeface="Calibri" pitchFamily="34" charset="0"/>
              </a:rPr>
              <a:t>ith 5 gold microelectrodes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160337" y="3017520"/>
            <a:ext cx="4908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E4</a:t>
            </a:r>
            <a:endParaRPr lang="en-US" sz="2400" dirty="0"/>
          </a:p>
        </p:txBody>
      </p:sp>
      <p:sp>
        <p:nvSpPr>
          <p:cNvPr id="95" name="TextBox 94"/>
          <p:cNvSpPr txBox="1"/>
          <p:nvPr/>
        </p:nvSpPr>
        <p:spPr>
          <a:xfrm>
            <a:off x="9164147" y="3272790"/>
            <a:ext cx="4908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E3</a:t>
            </a:r>
            <a:endParaRPr lang="en-US" sz="2400" dirty="0"/>
          </a:p>
        </p:txBody>
      </p:sp>
      <p:sp>
        <p:nvSpPr>
          <p:cNvPr id="96" name="TextBox 95"/>
          <p:cNvSpPr txBox="1"/>
          <p:nvPr/>
        </p:nvSpPr>
        <p:spPr>
          <a:xfrm>
            <a:off x="9156527" y="2750820"/>
            <a:ext cx="4908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E5</a:t>
            </a:r>
            <a:endParaRPr lang="en-US" sz="2400" dirty="0"/>
          </a:p>
        </p:txBody>
      </p:sp>
      <p:sp>
        <p:nvSpPr>
          <p:cNvPr id="97" name="Text Box 77"/>
          <p:cNvSpPr txBox="1">
            <a:spLocks noChangeArrowheads="1"/>
          </p:cNvSpPr>
          <p:nvPr/>
        </p:nvSpPr>
        <p:spPr bwMode="auto">
          <a:xfrm>
            <a:off x="1208498" y="703755"/>
            <a:ext cx="2155964" cy="484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n-US" sz="2800" i="1" dirty="0" smtClean="0">
                <a:latin typeface="Calibri" pitchFamily="34" charset="0"/>
              </a:rPr>
              <a:t>top </a:t>
            </a:r>
            <a:r>
              <a:rPr lang="en-US" sz="2800" i="1" dirty="0">
                <a:latin typeface="Calibri" pitchFamily="34" charset="0"/>
              </a:rPr>
              <a:t>view</a:t>
            </a:r>
            <a:endParaRPr lang="en-US" sz="2800" i="1" dirty="0">
              <a:latin typeface="Arial" pitchFamily="34" charset="0"/>
            </a:endParaRPr>
          </a:p>
        </p:txBody>
      </p:sp>
      <p:sp>
        <p:nvSpPr>
          <p:cNvPr id="94" name="Text Box 76"/>
          <p:cNvSpPr txBox="1">
            <a:spLocks noChangeArrowheads="1"/>
          </p:cNvSpPr>
          <p:nvPr/>
        </p:nvSpPr>
        <p:spPr bwMode="auto">
          <a:xfrm>
            <a:off x="7874699" y="425524"/>
            <a:ext cx="3574498" cy="738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n-US" sz="3600" dirty="0" smtClean="0">
                <a:latin typeface="Calibri" pitchFamily="34" charset="0"/>
              </a:rPr>
              <a:t>B. Actual top view	 </a:t>
            </a:r>
            <a:endParaRPr lang="en-US" sz="3600" dirty="0">
              <a:latin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254456" y="2218908"/>
            <a:ext cx="3383280" cy="9715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67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39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Case Western Reserve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Miklos Gratzl</dc:creator>
  <cp:lastModifiedBy>Miklos Gratzl</cp:lastModifiedBy>
  <cp:revision>29</cp:revision>
  <dcterms:created xsi:type="dcterms:W3CDTF">2018-02-12T01:11:53Z</dcterms:created>
  <dcterms:modified xsi:type="dcterms:W3CDTF">2019-03-07T11:55:27Z</dcterms:modified>
</cp:coreProperties>
</file>